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98" r:id="rId1"/>
  </p:sldMasterIdLst>
  <p:notesMasterIdLst>
    <p:notesMasterId r:id="rId28"/>
  </p:notesMasterIdLst>
  <p:handoutMasterIdLst>
    <p:handoutMasterId r:id="rId29"/>
  </p:handoutMasterIdLst>
  <p:sldIdLst>
    <p:sldId id="268" r:id="rId2"/>
    <p:sldId id="298" r:id="rId3"/>
    <p:sldId id="300" r:id="rId4"/>
    <p:sldId id="301" r:id="rId5"/>
    <p:sldId id="302" r:id="rId6"/>
    <p:sldId id="303" r:id="rId7"/>
    <p:sldId id="304" r:id="rId8"/>
    <p:sldId id="305" r:id="rId9"/>
    <p:sldId id="306" r:id="rId10"/>
    <p:sldId id="307" r:id="rId11"/>
    <p:sldId id="308" r:id="rId12"/>
    <p:sldId id="309" r:id="rId13"/>
    <p:sldId id="299" r:id="rId14"/>
    <p:sldId id="310" r:id="rId15"/>
    <p:sldId id="311" r:id="rId16"/>
    <p:sldId id="312" r:id="rId17"/>
    <p:sldId id="313" r:id="rId18"/>
    <p:sldId id="314" r:id="rId19"/>
    <p:sldId id="315" r:id="rId20"/>
    <p:sldId id="316" r:id="rId21"/>
    <p:sldId id="317" r:id="rId22"/>
    <p:sldId id="318" r:id="rId23"/>
    <p:sldId id="319" r:id="rId24"/>
    <p:sldId id="320" r:id="rId25"/>
    <p:sldId id="321" r:id="rId26"/>
    <p:sldId id="266" r:id="rId2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62428"/>
    <a:srgbClr val="F6A61E"/>
    <a:srgbClr val="FBD12A"/>
    <a:srgbClr val="01A1DD"/>
    <a:srgbClr val="1B3764"/>
    <a:srgbClr val="C4C4C4"/>
    <a:srgbClr val="8989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outlineView">
  <p:normalViewPr showOutlineIcons="0">
    <p:restoredLeft sz="34586" autoAdjust="0"/>
    <p:restoredTop sz="86452" autoAdjust="0"/>
  </p:normalViewPr>
  <p:slideViewPr>
    <p:cSldViewPr snapToGrid="0">
      <p:cViewPr varScale="1">
        <p:scale>
          <a:sx n="68" d="100"/>
          <a:sy n="68" d="100"/>
        </p:scale>
        <p:origin x="396" y="6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-872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21" d="100"/>
          <a:sy n="121" d="100"/>
        </p:scale>
        <p:origin x="5020" y="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F75AEF-6AF8-074D-A4DB-F71FD6F9C37D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5D9A6D-5233-6641-90BA-8328590F05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85469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6AAE85D-3A3F-7B46-A18E-DF160D9D2CC7}" type="datetimeFigureOut">
              <a:rPr lang="en-US" smtClean="0"/>
              <a:t>4/28/2022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0DDA35F-9E58-5D40-92C1-D8C7631003B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03101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592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DDA35F-9E58-5D40-92C1-D8C7631003B0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6237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urse/Lesson Out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pic>
        <p:nvPicPr>
          <p:cNvPr id="13" name="Picture 12" descr="course outline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5580888"/>
            <a:ext cx="12192000" cy="896112"/>
          </a:xfrm>
          <a:prstGeom prst="rect">
            <a:avLst/>
          </a:prstGeom>
        </p:spPr>
      </p:pic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455900" y="1302040"/>
            <a:ext cx="11280200" cy="4131352"/>
          </a:xfrm>
          <a:prstGeom prst="rect">
            <a:avLst/>
          </a:prstGeom>
        </p:spPr>
        <p:txBody>
          <a:bodyPr/>
          <a:lstStyle>
            <a:lvl1pPr marL="230188" marR="0" indent="-230188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 panose="020B0604020202020204" pitchFamily="34" charset="0"/>
              <a:buChar char="•"/>
              <a:tabLst/>
              <a:defRPr lang="en-US" sz="18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3088" marR="0" indent="-23177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2pPr>
            <a:lvl3pPr marL="803275" marR="0" indent="-174625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rgbClr val="009DDC"/>
              </a:buClr>
              <a:buSzTx/>
              <a:buFont typeface="Arial"/>
              <a:buChar char="•"/>
              <a:tabLst/>
              <a:defRPr lang="en-US" dirty="0"/>
            </a:lvl3pPr>
            <a:lvl4pPr marL="1144588" indent="-230188">
              <a:buClr>
                <a:srgbClr val="009DDC"/>
              </a:buClr>
              <a:buFont typeface="Arial" panose="020B0604020202020204" pitchFamily="34" charset="0"/>
              <a:buChar char="•"/>
              <a:defRPr lang="en-US" dirty="0"/>
            </a:lvl4pPr>
            <a:lvl5pPr marL="1146175" indent="0">
              <a:buNone/>
              <a:defRPr lang="en-US" dirty="0"/>
            </a:lvl5pPr>
          </a:lstStyle>
          <a:p>
            <a:pPr marL="173038" lvl="0" indent="-173038"/>
            <a:r>
              <a:rPr lang="en-US"/>
              <a:t>Click to edit Master text styles</a:t>
            </a:r>
          </a:p>
          <a:p>
            <a:pPr marL="173038" lvl="1" indent="-173038"/>
            <a:r>
              <a:rPr lang="en-US"/>
              <a:t>Second level</a:t>
            </a:r>
          </a:p>
          <a:p>
            <a:pPr marL="173038" lvl="2" indent="-173038"/>
            <a:r>
              <a:rPr lang="en-US"/>
              <a:t>Third level</a:t>
            </a:r>
          </a:p>
          <a:p>
            <a:pPr marL="173038" lvl="3" indent="-173038"/>
            <a:r>
              <a:rPr lang="en-US"/>
              <a:t>Fourth level</a:t>
            </a:r>
          </a:p>
          <a:p>
            <a:pPr marL="173038" lvl="4" indent="-173038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Course/Lesson outline</a:t>
            </a:r>
          </a:p>
        </p:txBody>
      </p:sp>
    </p:spTree>
    <p:extLst>
      <p:ext uri="{BB962C8B-B14F-4D97-AF65-F5344CB8AC3E}">
        <p14:creationId xmlns:p14="http://schemas.microsoft.com/office/powerpoint/2010/main" val="1274907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s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6E353B-495C-4B36-B7B9-BDB47B8D29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AFE95E1-3B2D-4F7F-8B4B-E56698179A3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D5A58856-F166-4DAD-97B3-888D3997E4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914400" y="3429000"/>
            <a:ext cx="10363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6" name="Picture 5" descr="Text&#10;&#10;Description automatically generated with low confidence">
            <a:extLst>
              <a:ext uri="{FF2B5EF4-FFF2-40B4-BE49-F238E27FC236}">
                <a16:creationId xmlns:a16="http://schemas.microsoft.com/office/drawing/2014/main" id="{DA1BAF57-126D-0845-A733-BBE5F1C5644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334000" y="1780459"/>
            <a:ext cx="1524000" cy="13437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599738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563D8FB-F616-A141-BA60-05CD722139B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10800" y="5034665"/>
            <a:ext cx="1646638" cy="1528552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B85E1C47-D85D-4CE3-89CB-07B55B63FC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411322"/>
            <a:ext cx="11401538" cy="4869161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89451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a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12" name="Picture 11" descr="bottom graphic.png">
            <a:extLst>
              <a:ext uri="{FF2B5EF4-FFF2-40B4-BE49-F238E27FC236}">
                <a16:creationId xmlns:a16="http://schemas.microsoft.com/office/drawing/2014/main" id="{C4E4A9A1-6CA7-4F15-AE41-4322B294710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DDCDD523-54D1-CD4E-AACE-95136B63F7F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24400" y="1817870"/>
            <a:ext cx="2743199" cy="2546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00146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defRPr/>
            </a:lvl1pPr>
          </a:lstStyle>
          <a:p>
            <a:r>
              <a:rPr lang="en-US" dirty="0"/>
              <a:t>Click to add Activity title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1A4FA53-9C9D-FD41-B6C8-250E899E368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10287000" y="5029200"/>
            <a:ext cx="1523999" cy="1478843"/>
          </a:xfrm>
          <a:prstGeom prst="rect">
            <a:avLst/>
          </a:prstGeom>
        </p:spPr>
      </p:pic>
      <p:sp>
        <p:nvSpPr>
          <p:cNvPr id="9" name="Text Placeholder 2">
            <a:extLst>
              <a:ext uri="{FF2B5EF4-FFF2-40B4-BE49-F238E27FC236}">
                <a16:creationId xmlns:a16="http://schemas.microsoft.com/office/drawing/2014/main" id="{6644051F-6872-45A8-A2EA-CC8EFCDF697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899" y="1435176"/>
            <a:ext cx="11355099" cy="4885413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578445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inds-On Activi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15AE6-89DC-4B00-95C2-C09677B47DC6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62000" y="4512823"/>
            <a:ext cx="10668000" cy="611187"/>
          </a:xfrm>
        </p:spPr>
        <p:txBody>
          <a:bodyPr/>
          <a:lstStyle>
            <a:lvl1pPr marL="0" indent="0" algn="ctr">
              <a:buNone/>
              <a:defRPr sz="28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Click to add Activity title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49395E-254B-4DF4-AD8F-137598C79946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Activity</a:t>
            </a:r>
          </a:p>
        </p:txBody>
      </p:sp>
      <p:pic>
        <p:nvPicPr>
          <p:cNvPr id="8" name="Picture 7" descr="bottom graphic.png">
            <a:extLst>
              <a:ext uri="{FF2B5EF4-FFF2-40B4-BE49-F238E27FC236}">
                <a16:creationId xmlns:a16="http://schemas.microsoft.com/office/drawing/2014/main" id="{7FA1B561-FD09-4177-BEFF-5AE0DBC8A7D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3CF6A015-2A93-3241-99D6-E32A4EDC336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4781463" y="1828800"/>
            <a:ext cx="2629074" cy="2551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22116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Reflective Ques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ubbles.pn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379" t="67295"/>
          <a:stretch/>
        </p:blipFill>
        <p:spPr>
          <a:xfrm>
            <a:off x="8763000" y="4980200"/>
            <a:ext cx="3443722" cy="1910931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139B97F-4B6B-4623-8514-D7FD629FE24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5900" y="1302042"/>
            <a:ext cx="11280200" cy="4525963"/>
          </a:xfrm>
        </p:spPr>
        <p:txBody>
          <a:bodyPr/>
          <a:lstStyle>
            <a:lvl1pPr>
              <a:spcAft>
                <a:spcPts val="2400"/>
              </a:spcAft>
              <a:buFont typeface="+mj-lt"/>
              <a:buAutoNum type="arabicPeriod"/>
              <a:defRPr sz="2000"/>
            </a:lvl1pPr>
            <a:lvl2pPr marL="800100" indent="-342900">
              <a:buFont typeface="+mj-lt"/>
              <a:buAutoNum type="arabicPeriod"/>
              <a:defRPr/>
            </a:lvl2pPr>
            <a:lvl3pPr marL="1257300" indent="-342900">
              <a:buFont typeface="+mj-lt"/>
              <a:buAutoNum type="arabicPeriod"/>
              <a:defRPr/>
            </a:lvl3pPr>
            <a:lvl4pPr marL="1828800" indent="-457200">
              <a:buFont typeface="+mj-lt"/>
              <a:buAutoNum type="arabicPeriod"/>
              <a:defRPr/>
            </a:lvl4pPr>
            <a:lvl5pPr marL="2286000" indent="-457200">
              <a:buFont typeface="+mj-lt"/>
              <a:buAutoNum type="arabicPeriod"/>
              <a:defRPr/>
            </a:lvl5pPr>
          </a:lstStyle>
          <a:p>
            <a:pPr lvl="0"/>
            <a:r>
              <a:rPr lang="en-US" dirty="0"/>
              <a:t>Insert Question #1</a:t>
            </a:r>
          </a:p>
          <a:p>
            <a:pPr lvl="0"/>
            <a:r>
              <a:rPr lang="en-US" dirty="0"/>
              <a:t>Insert Question #2</a:t>
            </a:r>
          </a:p>
          <a:p>
            <a:pPr lvl="0"/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A4E754-7F02-4770-8121-961E43A23B05}"/>
              </a:ext>
            </a:extLst>
          </p:cNvPr>
          <p:cNvSpPr txBox="1"/>
          <p:nvPr userDrawn="1"/>
        </p:nvSpPr>
        <p:spPr>
          <a:xfrm>
            <a:off x="455901" y="291743"/>
            <a:ext cx="1051169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chemeClr val="bg1"/>
                </a:solidFill>
                <a:latin typeface="Calibri" panose="020F0502020204030204" pitchFamily="34" charset="0"/>
              </a:rPr>
              <a:t>Reflective Questions</a:t>
            </a:r>
          </a:p>
        </p:txBody>
      </p:sp>
    </p:spTree>
    <p:extLst>
      <p:ext uri="{BB962C8B-B14F-4D97-AF65-F5344CB8AC3E}">
        <p14:creationId xmlns:p14="http://schemas.microsoft.com/office/powerpoint/2010/main" val="33412433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_No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193AA2-F1FD-415B-809F-52E7D4576B38}"/>
              </a:ext>
            </a:extLst>
          </p:cNvPr>
          <p:cNvSpPr/>
          <p:nvPr userDrawn="1"/>
        </p:nvSpPr>
        <p:spPr>
          <a:xfrm>
            <a:off x="0" y="1"/>
            <a:ext cx="12192000" cy="979749"/>
          </a:xfrm>
          <a:prstGeom prst="rect">
            <a:avLst/>
          </a:prstGeom>
          <a:solidFill>
            <a:schemeClr val="bg2"/>
          </a:solidFill>
          <a:ln w="28575" cap="flat" cmpd="sng" algn="ctr">
            <a:solidFill>
              <a:schemeClr val="bg1"/>
            </a:solidFill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lang="en-US" sz="1100" b="1" kern="0" dirty="0" err="1">
              <a:solidFill>
                <a:srgbClr val="FF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84942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o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2A884C12-DE19-4E1B-B00C-2700FCC7531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55900" y="1302041"/>
            <a:ext cx="11483012" cy="4920960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8354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7312B24-7767-4666-8A1C-1BE0873C521A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48195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DF335A91-456A-4718-9B74-6BD89D5DED9D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197600" y="1600203"/>
            <a:ext cx="5384800" cy="4525963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94878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>
            <a:noAutofit/>
          </a:bodyPr>
          <a:lstStyle>
            <a:lvl1pPr marL="0" indent="0" algn="l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>
            <a:noAutofit/>
          </a:bodyPr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388D77D1-C4DF-45F5-BDD2-7CD0000C98F2}"/>
              </a:ext>
            </a:extLst>
          </p:cNvPr>
          <p:cNvSpPr>
            <a:spLocks noGrp="1"/>
          </p:cNvSpPr>
          <p:nvPr>
            <p:ph sz="quarter" idx="16"/>
          </p:nvPr>
        </p:nvSpPr>
        <p:spPr>
          <a:xfrm>
            <a:off x="611717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0" name="Content Placeholder 3">
            <a:extLst>
              <a:ext uri="{FF2B5EF4-FFF2-40B4-BE49-F238E27FC236}">
                <a16:creationId xmlns:a16="http://schemas.microsoft.com/office/drawing/2014/main" id="{5334595B-648D-4F1B-955B-00D2A941201A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6202483" y="2231767"/>
            <a:ext cx="5384800" cy="4108875"/>
          </a:xfrm>
        </p:spPr>
        <p:txBody>
          <a:bodyPr/>
          <a:lstStyle>
            <a:lvl4pPr marL="1089025" indent="-174625">
              <a:buFont typeface="Arial" panose="020B0604020202020204" pitchFamily="34" charset="0"/>
              <a:buChar char="•"/>
              <a:defRPr/>
            </a:lvl4pPr>
            <a:lvl5pPr marL="1316038" indent="-173038">
              <a:buFont typeface="Arial" panose="020B0604020202020204" pitchFamily="34" charset="0"/>
              <a:buChar char="•"/>
              <a:defRPr/>
            </a:lvl5pPr>
            <a:lvl6pPr marL="1544638" indent="-173038">
              <a:defRPr/>
            </a:lvl6pPr>
            <a:lvl7pPr marL="1773238" indent="-173038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41637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963084" y="3480786"/>
            <a:ext cx="10363200" cy="1362075"/>
          </a:xfrm>
        </p:spPr>
        <p:txBody>
          <a:bodyPr anchor="t"/>
          <a:lstStyle>
            <a:lvl1pPr algn="ctr">
              <a:defRPr sz="4000" b="0" cap="none" baseline="0"/>
            </a:lvl1pPr>
          </a:lstStyle>
          <a:p>
            <a:r>
              <a:rPr lang="en-US" dirty="0"/>
              <a:t>Click to add Topic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963084" y="1980599"/>
            <a:ext cx="10363200" cy="1500187"/>
          </a:xfrm>
        </p:spPr>
        <p:txBody>
          <a:bodyPr anchor="b"/>
          <a:lstStyle>
            <a:lvl1pPr marL="0" indent="0" algn="ctr">
              <a:buNone/>
              <a:defRPr sz="4000">
                <a:solidFill>
                  <a:schemeClr val="accent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add "Topic [letter]"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2">
            <a:extLst>
              <a:ext uri="{FF2B5EF4-FFF2-40B4-BE49-F238E27FC236}">
                <a16:creationId xmlns:a16="http://schemas.microsoft.com/office/drawing/2014/main" id="{8FDC4D2C-B4F5-41A9-ABFD-D19613EFB4E4}"/>
              </a:ext>
            </a:extLst>
          </p:cNvPr>
          <p:cNvSpPr txBox="1">
            <a:spLocks/>
          </p:cNvSpPr>
          <p:nvPr userDrawn="1"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2020,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348448221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53297" y="107462"/>
            <a:ext cx="10824303" cy="820616"/>
          </a:xfrm>
        </p:spPr>
        <p:txBody>
          <a:bodyPr anchor="ctr" anchorCtr="0">
            <a:noAutofit/>
          </a:bodyPr>
          <a:lstStyle>
            <a:lvl1pPr algn="l">
              <a:defRPr sz="2400" b="0"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lang="en-US" dirty="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  <p:sp>
        <p:nvSpPr>
          <p:cNvPr id="6" name="Content Placeholder 3">
            <a:extLst>
              <a:ext uri="{FF2B5EF4-FFF2-40B4-BE49-F238E27FC236}">
                <a16:creationId xmlns:a16="http://schemas.microsoft.com/office/drawing/2014/main" id="{366ED6B5-4FB4-4D16-9B47-1E16709229F2}"/>
              </a:ext>
            </a:extLst>
          </p:cNvPr>
          <p:cNvSpPr>
            <a:spLocks noGrp="1"/>
          </p:cNvSpPr>
          <p:nvPr>
            <p:ph sz="quarter" idx="17"/>
          </p:nvPr>
        </p:nvSpPr>
        <p:spPr>
          <a:xfrm>
            <a:off x="4810830" y="1435103"/>
            <a:ext cx="6859801" cy="4691063"/>
          </a:xfrm>
        </p:spPr>
        <p:txBody>
          <a:bodyPr/>
          <a:lstStyle>
            <a:lvl1pPr>
              <a:defRPr b="0"/>
            </a:lvl1pPr>
            <a:lvl2pPr>
              <a:defRPr b="0"/>
            </a:lvl2pPr>
            <a:lvl3pPr>
              <a:defRPr b="0"/>
            </a:lvl3pPr>
            <a:lvl4pPr marL="1089025" indent="-174625">
              <a:buFont typeface="Arial" panose="020B0604020202020204" pitchFamily="34" charset="0"/>
              <a:buChar char="•"/>
              <a:defRPr b="0"/>
            </a:lvl4pPr>
            <a:lvl5pPr marL="1316038" indent="-173038">
              <a:buFont typeface="Arial" panose="020B0604020202020204" pitchFamily="34" charset="0"/>
              <a:buChar char="•"/>
              <a:defRPr b="0"/>
            </a:lvl5pPr>
            <a:lvl6pPr marL="1544638" indent="-173038">
              <a:defRPr b="0"/>
            </a:lvl6pPr>
            <a:lvl7pPr marL="1773238" indent="-173038">
              <a:buClr>
                <a:srgbClr val="009DDC"/>
              </a:buClr>
              <a:defRPr sz="1400" b="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135606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956904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1113694"/>
            <a:ext cx="7315200" cy="3770187"/>
          </a:xfrm>
        </p:spPr>
        <p:txBody>
          <a:bodyPr>
            <a:no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523642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48359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08697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 hasCustomPrompt="1"/>
          </p:nvPr>
        </p:nvSpPr>
        <p:spPr>
          <a:xfrm>
            <a:off x="8839200" y="1211385"/>
            <a:ext cx="2743200" cy="4914778"/>
          </a:xfrm>
        </p:spPr>
        <p:txBody>
          <a:bodyPr vert="eaVert"/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211385"/>
            <a:ext cx="8026400" cy="491477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4576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A8B62E7-C423-4562-B411-0A1A1B05B80C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262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/>
              <a:t>Click to add title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557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ottom Fill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2CFAED9F-61EC-4BA1-98DA-C4DA6E13D21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68968" y="1171074"/>
            <a:ext cx="11626516" cy="4628147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5" name="Picture 4" descr="bottom graphic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19800"/>
            <a:ext cx="12192000" cy="457200"/>
          </a:xfrm>
          <a:prstGeom prst="rect">
            <a:avLst/>
          </a:prstGeom>
        </p:spPr>
      </p:pic>
      <p:sp>
        <p:nvSpPr>
          <p:cNvPr id="9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18861612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1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pic>
        <p:nvPicPr>
          <p:cNvPr id="8" name="Picture 7" descr="choice blocks-02.png">
            <a:extLst>
              <a:ext uri="{FF2B5EF4-FFF2-40B4-BE49-F238E27FC236}">
                <a16:creationId xmlns:a16="http://schemas.microsoft.com/office/drawing/2014/main" id="{6B4ACE13-3355-4781-B102-899B69DF7A4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AD6B0FE5-238E-46B9-8A5E-7CA81DC86D4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336884" y="1171074"/>
            <a:ext cx="11658600" cy="514951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0251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Text&#10;&#10;Description automatically generated with low confidence">
            <a:extLst>
              <a:ext uri="{FF2B5EF4-FFF2-40B4-BE49-F238E27FC236}">
                <a16:creationId xmlns:a16="http://schemas.microsoft.com/office/drawing/2014/main" id="{41E47849-FF6A-6F4D-B1D5-786219E9FD3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59080CA-9E13-4611-BA0D-9E828DAE099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5900" y="1932384"/>
            <a:ext cx="11483012" cy="4388205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4620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Blank for Fig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b="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7" name="Picture 6" descr="Text&#10;&#10;Description automatically generated with low confidence">
            <a:extLst>
              <a:ext uri="{FF2B5EF4-FFF2-40B4-BE49-F238E27FC236}">
                <a16:creationId xmlns:a16="http://schemas.microsoft.com/office/drawing/2014/main" id="{E6AF446B-7CFD-6648-9F86-7B714958FC6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1684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lossary Term Definition with Corner Fil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Title Placeholder 1"/>
          <p:cNvSpPr>
            <a:spLocks noGrp="1"/>
          </p:cNvSpPr>
          <p:nvPr>
            <p:ph type="title" hasCustomPrompt="1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8FB19520-E82C-4B3B-A166-692B3551D13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81200" y="1060688"/>
            <a:ext cx="9601200" cy="762000"/>
          </a:xfrm>
        </p:spPr>
        <p:txBody>
          <a:bodyPr/>
          <a:lstStyle>
            <a:lvl1pPr marL="0" indent="0" algn="l" defTabSz="457200" rtl="0" eaLnBrk="1" latinLnBrk="0" hangingPunct="1">
              <a:spcBef>
                <a:spcPts val="8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1pPr>
            <a:lvl2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2pPr>
            <a:lvl3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3pPr>
            <a:lvl4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 smtClean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4pPr>
            <a:lvl5pPr marL="0" indent="0" algn="l" defTabSz="4572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/>
              <a:buNone/>
              <a:defRPr lang="en-US" sz="1800" kern="1200" dirty="0">
                <a:solidFill>
                  <a:srgbClr val="0070C0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/>
            <a:r>
              <a:rPr lang="en-US" dirty="0"/>
              <a:t>Term: definition. (Format “term” in bold.)</a:t>
            </a:r>
          </a:p>
        </p:txBody>
      </p:sp>
      <p:pic>
        <p:nvPicPr>
          <p:cNvPr id="9" name="Picture 8" descr="choice blocks-02.png">
            <a:extLst>
              <a:ext uri="{FF2B5EF4-FFF2-40B4-BE49-F238E27FC236}">
                <a16:creationId xmlns:a16="http://schemas.microsoft.com/office/drawing/2014/main" id="{C5845DEC-FBB0-0640-9CCE-DD53C8BFE7F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333" t="62222"/>
          <a:stretch/>
        </p:blipFill>
        <p:spPr>
          <a:xfrm>
            <a:off x="9657228" y="4648200"/>
            <a:ext cx="2534771" cy="2209800"/>
          </a:xfrm>
          <a:prstGeom prst="rect">
            <a:avLst/>
          </a:prstGeom>
        </p:spPr>
      </p:pic>
      <p:pic>
        <p:nvPicPr>
          <p:cNvPr id="12" name="Picture 11" descr="Text&#10;&#10;Description automatically generated with low confidence">
            <a:extLst>
              <a:ext uri="{FF2B5EF4-FFF2-40B4-BE49-F238E27FC236}">
                <a16:creationId xmlns:a16="http://schemas.microsoft.com/office/drawing/2014/main" id="{FDC120C7-C7AD-5B48-B43E-CEA49F2A537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838200" y="990600"/>
            <a:ext cx="950641" cy="838200"/>
          </a:xfrm>
          <a:prstGeom prst="rect">
            <a:avLst/>
          </a:prstGeom>
        </p:spPr>
      </p:pic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65C6CE23-B42B-4F84-BA8A-1139E7B288DA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21368" y="2209800"/>
            <a:ext cx="11474116" cy="4110789"/>
          </a:xfrm>
        </p:spPr>
        <p:txBody>
          <a:bodyPr/>
          <a:lstStyle>
            <a:lvl2pPr marL="401638" indent="-173038">
              <a:defRPr/>
            </a:lvl2pPr>
            <a:lvl3pPr marL="630238" indent="-173038">
              <a:defRPr/>
            </a:lvl3pPr>
            <a:lvl4pPr marL="858838" indent="-173038">
              <a:buFont typeface="Arial" panose="020B0604020202020204" pitchFamily="34" charset="0"/>
              <a:buChar char="•"/>
              <a:defRPr/>
            </a:lvl4pPr>
            <a:lvl5pPr marL="1030288" indent="-171450">
              <a:buFont typeface="Arial" panose="020B0604020202020204" pitchFamily="34" charset="0"/>
              <a:buChar char="•"/>
              <a:defRPr/>
            </a:lvl5pPr>
            <a:lvl6pPr marL="1198563" indent="-168275">
              <a:defRPr lang="en-US" sz="14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316038" indent="-117475">
              <a:buClr>
                <a:srgbClr val="009DDC"/>
              </a:buClr>
              <a:defRPr sz="14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56268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094B72B-F5CD-E74F-BC5A-2B694B5D84EF}"/>
              </a:ext>
            </a:extLst>
          </p:cNvPr>
          <p:cNvPicPr>
            <a:picLocks noChangeAspect="1"/>
          </p:cNvPicPr>
          <p:nvPr userDrawn="1"/>
        </p:nvPicPr>
        <p:blipFill>
          <a:blip r:embed="rId25"/>
          <a:stretch>
            <a:fillRect/>
          </a:stretch>
        </p:blipFill>
        <p:spPr>
          <a:xfrm>
            <a:off x="0" y="0"/>
            <a:ext cx="12179300" cy="9398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5901" y="100270"/>
            <a:ext cx="10821699" cy="84461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5900" y="1307130"/>
            <a:ext cx="11280203" cy="4935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94112" y="644547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00">
                <a:solidFill>
                  <a:srgbClr val="C4C4C4"/>
                </a:solidFill>
                <a:latin typeface="Arial"/>
                <a:cs typeface="Arial"/>
              </a:defRPr>
            </a:lvl1pPr>
          </a:lstStyle>
          <a:p>
            <a:fld id="{A8160BDD-7155-D744-B749-9730458604A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Footer Placeholder 2"/>
          <p:cNvSpPr txBox="1">
            <a:spLocks/>
          </p:cNvSpPr>
          <p:nvPr/>
        </p:nvSpPr>
        <p:spPr>
          <a:xfrm>
            <a:off x="103460" y="6455643"/>
            <a:ext cx="641994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457200" rtl="0" eaLnBrk="0" latinLnBrk="0" hangingPunct="0">
              <a:defRPr lang="en-US" sz="1000" b="0" kern="1200" smtClean="0">
                <a:solidFill>
                  <a:srgbClr val="C4C4C4"/>
                </a:solidFill>
                <a:latin typeface="Arial"/>
                <a:ea typeface="+mn-ea"/>
                <a:cs typeface="Arial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457200" rtl="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 dirty="0">
                <a:ln>
                  <a:noFill/>
                </a:ln>
                <a:solidFill>
                  <a:srgbClr val="C4C4C4"/>
                </a:solidFill>
                <a:effectLst/>
                <a:uLnTx/>
                <a:uFillTx/>
                <a:latin typeface="Arial"/>
                <a:ea typeface="+mn-ea"/>
                <a:cs typeface="Arial"/>
              </a:rPr>
              <a:t>Copyright © 2020, 2022 Logical Operations, Inc. All rights reserved.</a:t>
            </a:r>
          </a:p>
        </p:txBody>
      </p:sp>
    </p:spTree>
    <p:extLst>
      <p:ext uri="{BB962C8B-B14F-4D97-AF65-F5344CB8AC3E}">
        <p14:creationId xmlns:p14="http://schemas.microsoft.com/office/powerpoint/2010/main" val="293832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9" r:id="rId1"/>
    <p:sldLayoutId id="2147483825" r:id="rId2"/>
    <p:sldLayoutId id="2147483800" r:id="rId3"/>
    <p:sldLayoutId id="2147483810" r:id="rId4"/>
    <p:sldLayoutId id="2147483801" r:id="rId5"/>
    <p:sldLayoutId id="2147483802" r:id="rId6"/>
    <p:sldLayoutId id="2147483818" r:id="rId7"/>
    <p:sldLayoutId id="2147483822" r:id="rId8"/>
    <p:sldLayoutId id="2147483819" r:id="rId9"/>
    <p:sldLayoutId id="2147483826" r:id="rId10"/>
    <p:sldLayoutId id="2147483816" r:id="rId11"/>
    <p:sldLayoutId id="2147483823" r:id="rId12"/>
    <p:sldLayoutId id="2147483817" r:id="rId13"/>
    <p:sldLayoutId id="2147483821" r:id="rId14"/>
    <p:sldLayoutId id="2147483804" r:id="rId15"/>
    <p:sldLayoutId id="2147483827" r:id="rId16"/>
    <p:sldLayoutId id="2147483828" r:id="rId17"/>
    <p:sldLayoutId id="2147483829" r:id="rId18"/>
    <p:sldLayoutId id="2147483830" r:id="rId19"/>
    <p:sldLayoutId id="2147483831" r:id="rId20"/>
    <p:sldLayoutId id="2147483832" r:id="rId21"/>
    <p:sldLayoutId id="2147483833" r:id="rId22"/>
    <p:sldLayoutId id="2147483834" r:id="rId23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400" kern="1200">
          <a:solidFill>
            <a:schemeClr val="bg1"/>
          </a:solidFill>
          <a:latin typeface="+mj-lt"/>
          <a:ea typeface="+mj-ea"/>
          <a:cs typeface="Calibri" panose="020F0502020204030204" pitchFamily="34" charset="0"/>
        </a:defRPr>
      </a:lvl1pPr>
    </p:titleStyle>
    <p:bodyStyle>
      <a:lvl1pPr marL="230188" marR="0" indent="-230188" algn="l" defTabSz="457200" rtl="0" eaLnBrk="1" fontAlgn="auto" latinLnBrk="0" hangingPunct="1">
        <a:lnSpc>
          <a:spcPct val="100000"/>
        </a:lnSpc>
        <a:spcBef>
          <a:spcPct val="20000"/>
        </a:spcBef>
        <a:spcAft>
          <a:spcPts val="0"/>
        </a:spcAft>
        <a:buClr>
          <a:srgbClr val="009DDC"/>
        </a:buClr>
        <a:buSzTx/>
        <a:buFont typeface="Arial"/>
        <a:buChar char="•"/>
        <a:tabLst/>
        <a:defRPr lang="en-US" sz="1800" kern="1200" dirty="0">
          <a:solidFill>
            <a:schemeClr val="tx1"/>
          </a:solidFill>
          <a:latin typeface="+mn-lt"/>
          <a:ea typeface="+mn-ea"/>
          <a:cs typeface="+mn-cs"/>
        </a:defRPr>
      </a:lvl1pPr>
      <a:lvl2pPr marL="573088" indent="-23177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600" kern="1200" dirty="0">
          <a:solidFill>
            <a:schemeClr val="tx1"/>
          </a:solidFill>
          <a:latin typeface="+mn-lt"/>
          <a:ea typeface="+mn-ea"/>
          <a:cs typeface="+mn-cs"/>
        </a:defRPr>
      </a:lvl2pPr>
      <a:lvl3pPr marL="80327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tabLst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3pPr>
      <a:lvl4pPr marL="1089025" indent="-174625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–"/>
        <a:defRPr lang="en-US" sz="1400" kern="1200" dirty="0">
          <a:solidFill>
            <a:schemeClr val="tx1"/>
          </a:solidFill>
          <a:latin typeface="+mn-lt"/>
          <a:ea typeface="+mn-ea"/>
          <a:cs typeface="+mn-cs"/>
        </a:defRPr>
      </a:lvl4pPr>
      <a:lvl5pPr marL="1376363" indent="-63500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»"/>
        <a:defRPr lang="en-US" sz="1400" kern="1200" dirty="0" smtClean="0">
          <a:solidFill>
            <a:schemeClr val="tx1"/>
          </a:solidFill>
          <a:latin typeface="+mn-lt"/>
          <a:ea typeface="+mn-ea"/>
          <a:cs typeface="+mn-cs"/>
        </a:defRPr>
      </a:lvl5pPr>
      <a:lvl6pPr marL="2290763" indent="-230188" algn="l" defTabSz="457200" rtl="0" eaLnBrk="1" latinLnBrk="0" hangingPunct="1">
        <a:spcBef>
          <a:spcPct val="20000"/>
        </a:spcBef>
        <a:buClr>
          <a:srgbClr val="009DDC"/>
        </a:buClr>
        <a:buFont typeface="Arial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</a:t>
            </a:fld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EDA342A-9FB8-5047-81FB-CF4078E53577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455900" y="1302040"/>
            <a:ext cx="11280200" cy="4131352"/>
          </a:xfrm>
        </p:spPr>
        <p:txBody>
          <a:bodyPr/>
          <a:lstStyle/>
          <a:p>
            <a:r>
              <a:rPr lang="en-US" dirty="0"/>
              <a:t>Create a PivotTable</a:t>
            </a:r>
          </a:p>
          <a:p>
            <a:r>
              <a:rPr lang="en-US" dirty="0"/>
              <a:t>Analyze PivotTable Data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0D35ED09-2704-1146-88AC-44FCB11C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Analyzing Data with PivotTables</a:t>
            </a:r>
          </a:p>
        </p:txBody>
      </p:sp>
    </p:spTree>
    <p:extLst>
      <p:ext uri="{BB962C8B-B14F-4D97-AF65-F5344CB8AC3E}">
        <p14:creationId xmlns:p14="http://schemas.microsoft.com/office/powerpoint/2010/main" val="1004879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E9050D8-67A2-44D3-A7CF-AAB1C62BD6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PivotTable Fields Task Pane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88F5E4-18A6-4FA6-9CD3-300F2EF05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10</a:t>
            </a:fld>
            <a:endParaRPr lang="en-US" dirty="0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2B0BD3C3-71D9-413B-B938-EEE5B22EBE11}"/>
              </a:ext>
            </a:extLst>
          </p:cNvPr>
          <p:cNvGrpSpPr>
            <a:grpSpLocks noChangeAspect="1"/>
          </p:cNvGrpSpPr>
          <p:nvPr/>
        </p:nvGrpSpPr>
        <p:grpSpPr>
          <a:xfrm>
            <a:off x="3735945" y="1091456"/>
            <a:ext cx="5272344" cy="5536579"/>
            <a:chOff x="2456351" y="1219141"/>
            <a:chExt cx="4857744" cy="5101200"/>
          </a:xfrm>
        </p:grpSpPr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125D4CFE-776B-429C-B132-F9049F2B69E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3224813" y="1219141"/>
              <a:ext cx="2553026" cy="5101200"/>
            </a:xfrm>
            <a:prstGeom prst="rect">
              <a:avLst/>
            </a:prstGeom>
          </p:spPr>
        </p:pic>
        <p:sp>
          <p:nvSpPr>
            <p:cNvPr id="8" name="AutoShape 303">
              <a:extLst>
                <a:ext uri="{FF2B5EF4-FFF2-40B4-BE49-F238E27FC236}">
                  <a16:creationId xmlns:a16="http://schemas.microsoft.com/office/drawing/2014/main" id="{67E1459C-5023-4041-8E63-908EFFEE8CAB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3098204" y="4120720"/>
              <a:ext cx="198664" cy="1797183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" name="Line 313">
              <a:extLst>
                <a:ext uri="{FF2B5EF4-FFF2-40B4-BE49-F238E27FC236}">
                  <a16:creationId xmlns:a16="http://schemas.microsoft.com/office/drawing/2014/main" id="{A749C20D-59F1-475D-8740-C80A21A8BA2D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749372" y="1634293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34E8A41B-57C9-4510-BF23-93D43017F99A}"/>
                </a:ext>
              </a:extLst>
            </p:cNvPr>
            <p:cNvSpPr/>
            <p:nvPr/>
          </p:nvSpPr>
          <p:spPr>
            <a:xfrm>
              <a:off x="6075912" y="1451411"/>
              <a:ext cx="1218949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Tools drop-down arrow</a:t>
              </a:r>
            </a:p>
          </p:txBody>
        </p:sp>
        <p:sp>
          <p:nvSpPr>
            <p:cNvPr id="11" name="Rounded Rectangle 143">
              <a:extLst>
                <a:ext uri="{FF2B5EF4-FFF2-40B4-BE49-F238E27FC236}">
                  <a16:creationId xmlns:a16="http://schemas.microsoft.com/office/drawing/2014/main" id="{899B774A-EB4E-4D6E-9119-7F20C34A9C9F}"/>
                </a:ext>
              </a:extLst>
            </p:cNvPr>
            <p:cNvSpPr/>
            <p:nvPr/>
          </p:nvSpPr>
          <p:spPr>
            <a:xfrm>
              <a:off x="6095146" y="4791247"/>
              <a:ext cx="1218949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Fields in areas</a:t>
              </a: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26774E37-E4EC-49D0-BBB7-671231CC5FF4}"/>
                </a:ext>
              </a:extLst>
            </p:cNvPr>
            <p:cNvSpPr/>
            <p:nvPr/>
          </p:nvSpPr>
          <p:spPr>
            <a:xfrm>
              <a:off x="4371121" y="2767801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Field check boxes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sp>
          <p:nvSpPr>
            <p:cNvPr id="13" name="Rounded Rectangle 143">
              <a:extLst>
                <a:ext uri="{FF2B5EF4-FFF2-40B4-BE49-F238E27FC236}">
                  <a16:creationId xmlns:a16="http://schemas.microsoft.com/office/drawing/2014/main" id="{9963CB3D-C7D7-4CC9-87DE-5081F72A436B}"/>
                </a:ext>
              </a:extLst>
            </p:cNvPr>
            <p:cNvSpPr/>
            <p:nvPr/>
          </p:nvSpPr>
          <p:spPr>
            <a:xfrm>
              <a:off x="2456351" y="4865785"/>
              <a:ext cx="640080" cy="27432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Areas</a:t>
              </a:r>
            </a:p>
          </p:txBody>
        </p:sp>
        <p:sp>
          <p:nvSpPr>
            <p:cNvPr id="14" name="AutoShape 303">
              <a:extLst>
                <a:ext uri="{FF2B5EF4-FFF2-40B4-BE49-F238E27FC236}">
                  <a16:creationId xmlns:a16="http://schemas.microsoft.com/office/drawing/2014/main" id="{230B8904-9502-494D-85EF-6669EF10B40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96496" y="2144230"/>
              <a:ext cx="174625" cy="1515057"/>
            </a:xfrm>
            <a:prstGeom prst="rightBrace">
              <a:avLst>
                <a:gd name="adj1" fmla="val 65909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Line 313">
              <a:extLst>
                <a:ext uri="{FF2B5EF4-FFF2-40B4-BE49-F238E27FC236}">
                  <a16:creationId xmlns:a16="http://schemas.microsoft.com/office/drawing/2014/main" id="{BC524196-7D95-4DC3-885C-9F9D712F8CCB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674031" y="4362161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6" name="Rounded Rectangle 143">
              <a:extLst>
                <a:ext uri="{FF2B5EF4-FFF2-40B4-BE49-F238E27FC236}">
                  <a16:creationId xmlns:a16="http://schemas.microsoft.com/office/drawing/2014/main" id="{E15F81D2-D5F4-4221-B4CF-EBA7333682C5}"/>
                </a:ext>
              </a:extLst>
            </p:cNvPr>
            <p:cNvSpPr/>
            <p:nvPr/>
          </p:nvSpPr>
          <p:spPr>
            <a:xfrm>
              <a:off x="6055405" y="4179279"/>
              <a:ext cx="1218949" cy="3657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Field drop-down arrow</a:t>
              </a:r>
            </a:p>
          </p:txBody>
        </p:sp>
        <p:sp>
          <p:nvSpPr>
            <p:cNvPr id="17" name="Line 313">
              <a:extLst>
                <a:ext uri="{FF2B5EF4-FFF2-40B4-BE49-F238E27FC236}">
                  <a16:creationId xmlns:a16="http://schemas.microsoft.com/office/drawing/2014/main" id="{6FC584AD-31DF-4EF5-998A-0385903FD28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 flipV="1">
              <a:off x="5411882" y="4928570"/>
              <a:ext cx="681495" cy="418893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8" name="Line 313">
              <a:extLst>
                <a:ext uri="{FF2B5EF4-FFF2-40B4-BE49-F238E27FC236}">
                  <a16:creationId xmlns:a16="http://schemas.microsoft.com/office/drawing/2014/main" id="{D722941A-ADE5-43E8-8079-776278D0EC5A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0800000">
              <a:off x="5102525" y="4341245"/>
              <a:ext cx="990849" cy="58732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34322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9BC8F-7F86-4B52-89A8-8D3A3B54DC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 Layout Options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1D62FBB-6C31-49E7-9421-DC1EE2B834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11</a:t>
            </a:fld>
            <a:endParaRPr lang="en-US"/>
          </a:p>
        </p:txBody>
      </p:sp>
      <p:pic>
        <p:nvPicPr>
          <p:cNvPr id="7" name="Picture 6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570FA7D7-D5C9-4BBA-9C61-E31FE66456E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349" y="1429093"/>
            <a:ext cx="6001302" cy="4772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61335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F05AA8D-8F5A-4A60-8494-9C2C2C2DF6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12</a:t>
            </a:fld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9E4851B-A92C-4247-A20E-7946FC7372E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Creating PivotTables</a:t>
            </a:r>
          </a:p>
        </p:txBody>
      </p:sp>
    </p:spTree>
    <p:extLst>
      <p:ext uri="{BB962C8B-B14F-4D97-AF65-F5344CB8AC3E}">
        <p14:creationId xmlns:p14="http://schemas.microsoft.com/office/powerpoint/2010/main" val="33386636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46C1D9-5034-4EE6-AD97-DEF45C484F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Analyze PivotTable Data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7D4AA6-51C9-461F-988B-CED58FEE3B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27D1B4-3BB8-473F-9AB7-33F7606F8E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489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BE17A7-4C3E-4690-8BAF-E3F745687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14</a:t>
            </a:fld>
            <a:endParaRPr lang="en-US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29768FB5-37E4-488C-A0F6-D635C2F50B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Start with Questions, End with Structure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B28FB47-B626-4938-8E55-5BBD734A3E5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fields with a finite set of entries that can be grouped easily.</a:t>
            </a:r>
          </a:p>
          <a:p>
            <a:r>
              <a:rPr lang="en-US" dirty="0"/>
              <a:t>Create rows with the field that is the primary focus.</a:t>
            </a:r>
          </a:p>
          <a:p>
            <a:r>
              <a:rPr lang="en-US" dirty="0"/>
              <a:t>Create columns out of secondary criterion.</a:t>
            </a:r>
          </a:p>
        </p:txBody>
      </p:sp>
    </p:spTree>
    <p:extLst>
      <p:ext uri="{BB962C8B-B14F-4D97-AF65-F5344CB8AC3E}">
        <p14:creationId xmlns:p14="http://schemas.microsoft.com/office/powerpoint/2010/main" val="18719385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CD1B660-1522-47FF-ADC6-D5EEEE841E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2E77DB6D-71D4-42CF-A20E-E029834FCC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1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613651F-B70A-42FB-8E53-1F881EEBD58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  <a:p>
            <a:pPr lvl="1"/>
            <a:r>
              <a:rPr lang="en-US" dirty="0"/>
              <a:t>What are the total sales for each sales rep by product?</a:t>
            </a:r>
          </a:p>
          <a:p>
            <a:r>
              <a:rPr lang="en-US" dirty="0"/>
              <a:t>Structure</a:t>
            </a:r>
          </a:p>
          <a:p>
            <a:pPr lvl="1"/>
            <a:r>
              <a:rPr lang="en-US" dirty="0"/>
              <a:t>Primary focus is sales rep, so that field is in rows.</a:t>
            </a:r>
          </a:p>
          <a:p>
            <a:pPr lvl="1"/>
            <a:r>
              <a:rPr lang="en-US" dirty="0"/>
              <a:t>Secondary criterion is products, so that field is in columns.</a:t>
            </a:r>
          </a:p>
          <a:p>
            <a:pPr lvl="1"/>
            <a:r>
              <a:rPr lang="en-US" dirty="0"/>
              <a:t>Values are sum of sales.</a:t>
            </a:r>
          </a:p>
        </p:txBody>
      </p:sp>
      <p:pic>
        <p:nvPicPr>
          <p:cNvPr id="7" name="Picture 6" descr="Table&#10;&#10;Description automatically generated">
            <a:extLst>
              <a:ext uri="{FF2B5EF4-FFF2-40B4-BE49-F238E27FC236}">
                <a16:creationId xmlns:a16="http://schemas.microsoft.com/office/drawing/2014/main" id="{20EC58F8-3363-4EC7-80BA-8623EF67681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1525" y="3429000"/>
            <a:ext cx="10648950" cy="2494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2459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FC7D77D-BFD4-45D8-933B-A8AF6827ED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FBCC00EA-15A7-4BFD-9C8B-516FD34E0E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Question 2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4FDDC43-70F9-4996-8EF9-F7E9E06A09F7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Question</a:t>
            </a:r>
          </a:p>
          <a:p>
            <a:pPr lvl="1"/>
            <a:r>
              <a:rPr lang="en-US" dirty="0"/>
              <a:t>How many of each product was sold in each region?</a:t>
            </a:r>
          </a:p>
          <a:p>
            <a:r>
              <a:rPr lang="en-US" dirty="0"/>
              <a:t>Structure</a:t>
            </a:r>
          </a:p>
          <a:p>
            <a:pPr lvl="1"/>
            <a:r>
              <a:rPr lang="en-US" dirty="0"/>
              <a:t>Primary focus is region, so that field is in rows.</a:t>
            </a:r>
          </a:p>
          <a:p>
            <a:pPr lvl="1"/>
            <a:r>
              <a:rPr lang="en-US" dirty="0"/>
              <a:t>Secondary criterion is products, so that field is in columns.</a:t>
            </a:r>
          </a:p>
          <a:p>
            <a:pPr lvl="1"/>
            <a:r>
              <a:rPr lang="en-US" dirty="0"/>
              <a:t>Values are sum of quantity.</a:t>
            </a:r>
          </a:p>
        </p:txBody>
      </p:sp>
      <p:pic>
        <p:nvPicPr>
          <p:cNvPr id="7" name="Picture 6" descr="Graphical user interface&#10;&#10;Description automatically generated with medium confidence">
            <a:extLst>
              <a:ext uri="{FF2B5EF4-FFF2-40B4-BE49-F238E27FC236}">
                <a16:creationId xmlns:a16="http://schemas.microsoft.com/office/drawing/2014/main" id="{66603351-DCB3-4929-B182-8490C9D5B07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802" y="3745831"/>
            <a:ext cx="10316396" cy="19562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01436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3E5F3C6-525F-485B-93B0-5EE573410C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PivotTable Analyze Contextual Tab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F9B19C0-1783-43F6-A70D-794662F232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FAEA1F1-BC2C-4122-8ACB-1A070A1E96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3" y="3031031"/>
            <a:ext cx="11687175" cy="9336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830949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ADB41-4A05-4A0E-8FB8-DE9656A4EF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Design Contextual Tab for PivotTables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8AA40B7-039E-47FF-96C5-DD3B713E69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18</a:t>
            </a:fld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7F6825-BB88-4AAE-9368-D51879FD1C7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" y="2905121"/>
            <a:ext cx="11277600" cy="13151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840504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64411E4-B451-4DA7-A08D-FE00D794EC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Value Field Settings Dialog Box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C83E574-9CCF-4032-AE27-2F90A1DCAB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19</a:t>
            </a:fld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EC515BD2-03E9-4849-86CD-775C19D7A713}"/>
              </a:ext>
            </a:extLst>
          </p:cNvPr>
          <p:cNvGrpSpPr>
            <a:grpSpLocks noChangeAspect="1"/>
          </p:cNvGrpSpPr>
          <p:nvPr/>
        </p:nvGrpSpPr>
        <p:grpSpPr>
          <a:xfrm>
            <a:off x="1018850" y="1391331"/>
            <a:ext cx="10154300" cy="4775583"/>
            <a:chOff x="961375" y="1147239"/>
            <a:chExt cx="10835337" cy="5095876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7E2EEFA7-A466-4D09-8C0C-EC77E3C154B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961375" y="1147239"/>
              <a:ext cx="4905375" cy="5095875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7EE10486-F046-4DAD-A87E-40CFCBF5FDD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91337" y="1147240"/>
              <a:ext cx="4905375" cy="50958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83830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C6CA649-245E-47BC-BB91-4895E34C09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Create a PivotTable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4210A4E-3BEA-437C-ABC7-7FD84F9FDA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Topic A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328839-53A7-4B30-8967-7760B3B42D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013696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EC0A0DA-C244-4CA5-A8DF-3CEAD54F94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Combinations—SUM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EC928D-051B-4609-BC6F-4A06656D59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20</a:t>
            </a:fld>
            <a:endParaRPr lang="en-US"/>
          </a:p>
        </p:txBody>
      </p:sp>
      <p:pic>
        <p:nvPicPr>
          <p:cNvPr id="6" name="Picture 5" descr="Graphical user interface, application, table, Excel&#10;&#10;Description automatically generated">
            <a:extLst>
              <a:ext uri="{FF2B5EF4-FFF2-40B4-BE49-F238E27FC236}">
                <a16:creationId xmlns:a16="http://schemas.microsoft.com/office/drawing/2014/main" id="{4D228808-AF31-46AE-9B81-FFF2B237AE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5002" y="2209045"/>
            <a:ext cx="9901996" cy="30374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36544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F47D5C-40C8-4711-B011-5E5BF0D5F5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Combinations—% of Grand Total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172CA76-1E8A-4B53-B681-51798664B1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21</a:t>
            </a:fld>
            <a:endParaRPr lang="en-US"/>
          </a:p>
        </p:txBody>
      </p:sp>
      <p:pic>
        <p:nvPicPr>
          <p:cNvPr id="6" name="Picture 5" descr="Table&#10;&#10;Description automatically generated">
            <a:extLst>
              <a:ext uri="{FF2B5EF4-FFF2-40B4-BE49-F238E27FC236}">
                <a16:creationId xmlns:a16="http://schemas.microsoft.com/office/drawing/2014/main" id="{CDCC0D3E-A1A8-4731-9572-24B555A41BB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4863" y="2028069"/>
            <a:ext cx="8602275" cy="33342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86518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1E64F1-79DF-43E6-8FB2-A4AEB134EB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Summarize and Show Combinations—Difference From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1897F4-D32F-423D-BA86-8A24FD296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22</a:t>
            </a:fld>
            <a:endParaRPr lang="en-US"/>
          </a:p>
        </p:txBody>
      </p:sp>
      <p:pic>
        <p:nvPicPr>
          <p:cNvPr id="6" name="Picture 5" descr="Graphical user interface, table&#10;&#10;Description automatically generated">
            <a:extLst>
              <a:ext uri="{FF2B5EF4-FFF2-40B4-BE49-F238E27FC236}">
                <a16:creationId xmlns:a16="http://schemas.microsoft.com/office/drawing/2014/main" id="{B52417F4-917F-457D-8C8B-8F904F8CB1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0244" y="2156800"/>
            <a:ext cx="9911513" cy="3072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940898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AA67A45-7069-480E-B351-DED9DB09E8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23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7B5F1F2-890C-4DA0-8ED1-B28195712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Filter PivotTable Data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78784EF-0353-4685-8DC3-A8E36BD57F3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You can manually filter PivotTable data the same way you filter data in Excel.</a:t>
            </a:r>
          </a:p>
          <a:p>
            <a:r>
              <a:rPr lang="en-US" dirty="0"/>
              <a:t>Enables you to focus on a particular subset of data.</a:t>
            </a:r>
          </a:p>
          <a:p>
            <a:r>
              <a:rPr lang="en-US" dirty="0"/>
              <a:t>Examples:</a:t>
            </a:r>
          </a:p>
          <a:p>
            <a:pPr lvl="1"/>
            <a:r>
              <a:rPr lang="en-US" dirty="0"/>
              <a:t>Top 10 rows of data.</a:t>
            </a:r>
          </a:p>
          <a:p>
            <a:pPr lvl="1"/>
            <a:r>
              <a:rPr lang="en-US" dirty="0"/>
              <a:t>Bottom 10 rows of data.</a:t>
            </a:r>
          </a:p>
        </p:txBody>
      </p:sp>
    </p:spTree>
    <p:extLst>
      <p:ext uri="{BB962C8B-B14F-4D97-AF65-F5344CB8AC3E}">
        <p14:creationId xmlns:p14="http://schemas.microsoft.com/office/powerpoint/2010/main" val="353974669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24E2E05-5E04-4040-8473-918FA562B8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77B868F2-E637-40D7-8310-8231F6C885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Guidelines for Analyzing PivotTable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B6E10C6-716E-457F-AB8A-0741A759BD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Use PivotTables when data needs to be aggregated, sliced, and diced for analysis.</a:t>
            </a:r>
          </a:p>
          <a:p>
            <a:r>
              <a:rPr lang="en-US" dirty="0"/>
              <a:t>PivotTables can be extremely useful when calculating and summarizing data to perform comparisons.</a:t>
            </a:r>
          </a:p>
          <a:p>
            <a:r>
              <a:rPr lang="en-US" dirty="0"/>
              <a:t>To create a PivotTable, data should be in tabular format, and not have any blank rows or columns. Each column should only contain one type of data.</a:t>
            </a:r>
          </a:p>
          <a:p>
            <a:r>
              <a:rPr lang="en-US" dirty="0"/>
              <a:t>Tables in Excel are often a good starting point for PivotTables.</a:t>
            </a:r>
          </a:p>
          <a:p>
            <a:r>
              <a:rPr lang="en-US" dirty="0"/>
              <a:t>When designing a PivotTable, begin by thinking about the types of questions you would like your raw data to answer.</a:t>
            </a:r>
          </a:p>
          <a:p>
            <a:r>
              <a:rPr lang="en-US" dirty="0"/>
              <a:t>It's typically best to create rows and columns out of fields that have a finite set of entries, such as sales reps, regions, or products; in other words, data that can be grouped easily.</a:t>
            </a:r>
          </a:p>
          <a:p>
            <a:r>
              <a:rPr lang="en-US" dirty="0"/>
              <a:t>Create rows out of the field for which you are primarily interested in determining some fact and create columns out of your secondary criterion.</a:t>
            </a:r>
          </a:p>
          <a:p>
            <a:r>
              <a:rPr lang="en-US" dirty="0"/>
              <a:t>Use a separate PivotTable for each analysis question you wish to answer. </a:t>
            </a:r>
          </a:p>
        </p:txBody>
      </p:sp>
    </p:spTree>
    <p:extLst>
      <p:ext uri="{BB962C8B-B14F-4D97-AF65-F5344CB8AC3E}">
        <p14:creationId xmlns:p14="http://schemas.microsoft.com/office/powerpoint/2010/main" val="228366193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83FA32F-B3C8-4C7D-B8C1-F39D0E7BE1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25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FAA800-E3B4-47D8-8F81-F5357E16E2F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Analyzing PivotTable Data</a:t>
            </a:r>
          </a:p>
        </p:txBody>
      </p:sp>
    </p:spTree>
    <p:extLst>
      <p:ext uri="{BB962C8B-B14F-4D97-AF65-F5344CB8AC3E}">
        <p14:creationId xmlns:p14="http://schemas.microsoft.com/office/powerpoint/2010/main" val="4210973757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3789CBB-1F0D-4D66-A35C-594FB50604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12B7F1D-42B0-45AF-9D38-E13BCED6ED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How might you use PivotTables with your company's existing datasets?</a:t>
            </a:r>
          </a:p>
          <a:p>
            <a:r>
              <a:rPr lang="en-US" dirty="0"/>
              <a:t>What types of questions do you think PivotTables will help you answer in your business?</a:t>
            </a:r>
          </a:p>
        </p:txBody>
      </p:sp>
    </p:spTree>
    <p:extLst>
      <p:ext uri="{BB962C8B-B14F-4D97-AF65-F5344CB8AC3E}">
        <p14:creationId xmlns:p14="http://schemas.microsoft.com/office/powerpoint/2010/main" val="26508540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D7074CA-42A6-4DB4-BE2D-AC85154829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3</a:t>
            </a:fld>
            <a:endParaRPr lang="en-US"/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EBB63504-E586-4D72-B907-C47B1F468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Pivoting</a:t>
            </a:r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86957470-40A1-43B9-A40B-5B6851A65A3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Pivoting</a:t>
            </a:r>
            <a:r>
              <a:rPr lang="en-US" dirty="0"/>
              <a:t>: A form of data manipulation that can take a column of data and pivot it into a row and vice versa.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1DCC1EE-FA61-4F19-81AD-164E3994083C}"/>
              </a:ext>
            </a:extLst>
          </p:cNvPr>
          <p:cNvGrpSpPr/>
          <p:nvPr/>
        </p:nvGrpSpPr>
        <p:grpSpPr>
          <a:xfrm>
            <a:off x="2558391" y="2286000"/>
            <a:ext cx="7327174" cy="3995638"/>
            <a:chOff x="404355" y="1626690"/>
            <a:chExt cx="7327174" cy="3995638"/>
          </a:xfrm>
        </p:grpSpPr>
        <p:sp>
          <p:nvSpPr>
            <p:cNvPr id="9" name="Rounded Rectangle 143">
              <a:extLst>
                <a:ext uri="{FF2B5EF4-FFF2-40B4-BE49-F238E27FC236}">
                  <a16:creationId xmlns:a16="http://schemas.microsoft.com/office/drawing/2014/main" id="{A933FCBA-5317-4E84-A5C4-75F6072FAA00}"/>
                </a:ext>
              </a:extLst>
            </p:cNvPr>
            <p:cNvSpPr/>
            <p:nvPr/>
          </p:nvSpPr>
          <p:spPr>
            <a:xfrm>
              <a:off x="1805205" y="16266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Original data</a:t>
              </a: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ADBCAD8A-F5DE-40EE-B8C8-CA887765341F}"/>
                </a:ext>
              </a:extLst>
            </p:cNvPr>
            <p:cNvSpPr/>
            <p:nvPr/>
          </p:nvSpPr>
          <p:spPr>
            <a:xfrm>
              <a:off x="5867400" y="1626690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Pivoted data</a:t>
              </a:r>
            </a:p>
          </p:txBody>
        </p:sp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5F19D6AA-DF1C-44F9-AA4B-26A269B7CA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404355" y="2055859"/>
              <a:ext cx="4525726" cy="3566469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3695659C-C4C0-45D4-BF91-7042EAD297C5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5727295" y="2055859"/>
              <a:ext cx="2004234" cy="208341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191637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5A7CA73-85CE-46D7-AA91-A70413B18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807F013-B6E5-41D4-BB05-5310B7C0A3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PivotTables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C60ABE6-A7CE-40F2-9AE9-B441FB3D6A9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PivotTable</a:t>
            </a:r>
            <a:r>
              <a:rPr lang="en-US" dirty="0"/>
              <a:t>: A dynamic Excel data object that enables users to perform data analysis by pivoting columns and rows of raw data without altering the raw data.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FF298015-E8F9-4062-8987-39A6CB5D0A89}"/>
              </a:ext>
            </a:extLst>
          </p:cNvPr>
          <p:cNvGrpSpPr/>
          <p:nvPr/>
        </p:nvGrpSpPr>
        <p:grpSpPr>
          <a:xfrm>
            <a:off x="1212389" y="2098515"/>
            <a:ext cx="8919945" cy="4045323"/>
            <a:chOff x="-252152" y="957672"/>
            <a:chExt cx="8919945" cy="4045323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D0683CCD-F857-449D-BEBB-DA228357F7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2131051" y="1509541"/>
              <a:ext cx="6536742" cy="2986259"/>
            </a:xfrm>
            <a:prstGeom prst="rect">
              <a:avLst/>
            </a:prstGeom>
          </p:spPr>
        </p:pic>
        <p:sp>
          <p:nvSpPr>
            <p:cNvPr id="7" name="Line 315">
              <a:extLst>
                <a:ext uri="{FF2B5EF4-FFF2-40B4-BE49-F238E27FC236}">
                  <a16:creationId xmlns:a16="http://schemas.microsoft.com/office/drawing/2014/main" id="{B4149132-878A-4697-ABF0-C977C79AC96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607175" y="2136385"/>
              <a:ext cx="498475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8" name="Rounded Rectangle 143">
              <a:extLst>
                <a:ext uri="{FF2B5EF4-FFF2-40B4-BE49-F238E27FC236}">
                  <a16:creationId xmlns:a16="http://schemas.microsoft.com/office/drawing/2014/main" id="{2735A3D0-5896-4715-ADFE-8403CF7CC907}"/>
                </a:ext>
              </a:extLst>
            </p:cNvPr>
            <p:cNvSpPr/>
            <p:nvPr/>
          </p:nvSpPr>
          <p:spPr>
            <a:xfrm>
              <a:off x="-252152" y="1770625"/>
              <a:ext cx="2108564" cy="82296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The PivotTable entries are a summary of all sales for each month of orders across each state</a:t>
              </a:r>
            </a:p>
          </p:txBody>
        </p:sp>
        <p:sp>
          <p:nvSpPr>
            <p:cNvPr id="9" name="Line 316">
              <a:extLst>
                <a:ext uri="{FF2B5EF4-FFF2-40B4-BE49-F238E27FC236}">
                  <a16:creationId xmlns:a16="http://schemas.microsoft.com/office/drawing/2014/main" id="{D596E4DD-F01A-40D4-91AB-3D1B3CB9ECF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5400000">
              <a:off x="5098705" y="1652744"/>
              <a:ext cx="894576" cy="418832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0" name="Rounded Rectangle 143">
              <a:extLst>
                <a:ext uri="{FF2B5EF4-FFF2-40B4-BE49-F238E27FC236}">
                  <a16:creationId xmlns:a16="http://schemas.microsoft.com/office/drawing/2014/main" id="{57DA3400-E1D7-4303-8A4D-ABE0B5677F85}"/>
                </a:ext>
              </a:extLst>
            </p:cNvPr>
            <p:cNvSpPr/>
            <p:nvPr/>
          </p:nvSpPr>
          <p:spPr>
            <a:xfrm>
              <a:off x="4003076" y="957672"/>
              <a:ext cx="3276601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Unique entries from the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Order Date column are column headings</a:t>
              </a:r>
            </a:p>
          </p:txBody>
        </p:sp>
        <p:sp>
          <p:nvSpPr>
            <p:cNvPr id="11" name="Line 316">
              <a:extLst>
                <a:ext uri="{FF2B5EF4-FFF2-40B4-BE49-F238E27FC236}">
                  <a16:creationId xmlns:a16="http://schemas.microsoft.com/office/drawing/2014/main" id="{5926E6E8-728B-4980-92AB-02B98E6C5003}"/>
                </a:ext>
              </a:extLst>
            </p:cNvPr>
            <p:cNvSpPr>
              <a:spLocks noChangeShapeType="1"/>
            </p:cNvSpPr>
            <p:nvPr/>
          </p:nvSpPr>
          <p:spPr bwMode="auto">
            <a:xfrm rot="16200000" flipV="1">
              <a:off x="2572473" y="3952135"/>
              <a:ext cx="817704" cy="68580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2" name="Rounded Rectangle 143">
              <a:extLst>
                <a:ext uri="{FF2B5EF4-FFF2-40B4-BE49-F238E27FC236}">
                  <a16:creationId xmlns:a16="http://schemas.microsoft.com/office/drawing/2014/main" id="{AE9AF960-9C99-4B7A-9021-9C1533939D07}"/>
                </a:ext>
              </a:extLst>
            </p:cNvPr>
            <p:cNvSpPr/>
            <p:nvPr/>
          </p:nvSpPr>
          <p:spPr>
            <a:xfrm>
              <a:off x="3171825" y="4545795"/>
              <a:ext cx="2667000" cy="457200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Unique entries from the State column are row labels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06412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025C047-37A5-4A4B-8DE1-DE67974FDB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67770FC-C90E-478C-A846-C9C89C4AD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Transactional Data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7B88310-0137-4369-BDA1-B32E6695AE0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b="1" dirty="0"/>
              <a:t>Transactional data</a:t>
            </a:r>
            <a:r>
              <a:rPr lang="en-US" dirty="0"/>
              <a:t>: Data that represents each individual transaction, or event, in a series of transactions, and that is not summarized in any way, shape, or form. 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5651EA70-79B8-4626-B9E8-75716D8629A4}"/>
              </a:ext>
            </a:extLst>
          </p:cNvPr>
          <p:cNvGrpSpPr/>
          <p:nvPr/>
        </p:nvGrpSpPr>
        <p:grpSpPr>
          <a:xfrm>
            <a:off x="1712728" y="2438400"/>
            <a:ext cx="8791382" cy="3748869"/>
            <a:chOff x="187639" y="1914887"/>
            <a:chExt cx="8791382" cy="3748869"/>
          </a:xfrm>
        </p:grpSpPr>
        <p:sp>
          <p:nvSpPr>
            <p:cNvPr id="6" name="Rounded Rectangle 143">
              <a:extLst>
                <a:ext uri="{FF2B5EF4-FFF2-40B4-BE49-F238E27FC236}">
                  <a16:creationId xmlns:a16="http://schemas.microsoft.com/office/drawing/2014/main" id="{C4617F79-B2CA-4FBD-9D7B-1F58349C9A1C}"/>
                </a:ext>
              </a:extLst>
            </p:cNvPr>
            <p:cNvSpPr/>
            <p:nvPr/>
          </p:nvSpPr>
          <p:spPr>
            <a:xfrm>
              <a:off x="2156320" y="191488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300" b="1" i="0" u="none" strike="noStrike" kern="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/>
                  <a:ea typeface="+mn-ea"/>
                  <a:cs typeface="Calibri"/>
                </a:rPr>
                <a:t>Transactional data</a:t>
              </a:r>
            </a:p>
          </p:txBody>
        </p:sp>
        <p:sp>
          <p:nvSpPr>
            <p:cNvPr id="7" name="Rounded Rectangle 143">
              <a:extLst>
                <a:ext uri="{FF2B5EF4-FFF2-40B4-BE49-F238E27FC236}">
                  <a16:creationId xmlns:a16="http://schemas.microsoft.com/office/drawing/2014/main" id="{178FD4E7-8F1E-450F-AB93-B3199E2DCE6F}"/>
                </a:ext>
              </a:extLst>
            </p:cNvPr>
            <p:cNvSpPr/>
            <p:nvPr/>
          </p:nvSpPr>
          <p:spPr>
            <a:xfrm>
              <a:off x="6662344" y="1914887"/>
              <a:ext cx="1724025" cy="274638"/>
            </a:xfrm>
            <a:prstGeom prst="roundRect">
              <a:avLst/>
            </a:prstGeom>
            <a:solidFill>
              <a:srgbClr val="009DDC"/>
            </a:solidFill>
            <a:ln w="25400" cap="flat" cmpd="sng" algn="ctr">
              <a:noFill/>
              <a:prstDash val="solid"/>
            </a:ln>
            <a:effectLst>
              <a:outerShdw blurRad="38100" dist="25400" dir="2700000" sx="99000" sy="99000" algn="tl" rotWithShape="0">
                <a:prstClr val="black">
                  <a:alpha val="75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en-US" sz="1300" b="1" kern="0" dirty="0">
                  <a:solidFill>
                    <a:srgbClr val="FFFFFF"/>
                  </a:solidFill>
                  <a:latin typeface="Calibri"/>
                  <a:cs typeface="Calibri"/>
                </a:rPr>
                <a:t>Summarized data</a:t>
              </a:r>
              <a:endParaRPr kumimoji="0" lang="en-US" sz="1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/>
                <a:ea typeface="+mn-ea"/>
                <a:cs typeface="Calibri"/>
              </a:endParaRPr>
            </a:p>
          </p:txBody>
        </p:sp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2CCAB30D-833B-4751-822D-D10D6CBDC6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rcRect/>
            <a:stretch/>
          </p:blipFill>
          <p:spPr>
            <a:xfrm>
              <a:off x="187639" y="2333528"/>
              <a:ext cx="5661388" cy="3330228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557882D9-4362-4E11-A7A6-7C852DA14CC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/>
            <a:stretch/>
          </p:blipFill>
          <p:spPr>
            <a:xfrm>
              <a:off x="6094530" y="2333528"/>
              <a:ext cx="2884491" cy="333022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4409820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C1EE47F-2D71-479E-9239-1EF9F39D2F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A8C4DAD7-C261-4D3A-BCE0-010C9F4A5A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Existing vs. New Tables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0C46145-55A0-436E-8AA5-BA93C06C054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To create a PivotTable, data:</a:t>
            </a:r>
          </a:p>
          <a:p>
            <a:pPr lvl="1"/>
            <a:r>
              <a:rPr lang="en-US" dirty="0"/>
              <a:t>Should be in tabular format.</a:t>
            </a:r>
          </a:p>
          <a:p>
            <a:pPr lvl="1"/>
            <a:r>
              <a:rPr lang="en-US" dirty="0"/>
              <a:t>Should not have blank rows or columns.</a:t>
            </a:r>
          </a:p>
          <a:p>
            <a:pPr lvl="1"/>
            <a:r>
              <a:rPr lang="en-US" dirty="0"/>
              <a:t>That is in any single column should be of only one data type (i.e., all numeric).</a:t>
            </a:r>
          </a:p>
          <a:p>
            <a:r>
              <a:rPr lang="en-US" dirty="0"/>
              <a:t>If your existing table meets the criteria, it's a good candidate to be a PivotTable.</a:t>
            </a:r>
          </a:p>
          <a:p>
            <a:r>
              <a:rPr lang="en-US" dirty="0"/>
              <a:t>If it doesn’t, make a new table to meet the requirements.</a:t>
            </a:r>
          </a:p>
        </p:txBody>
      </p:sp>
    </p:spTree>
    <p:extLst>
      <p:ext uri="{BB962C8B-B14F-4D97-AF65-F5344CB8AC3E}">
        <p14:creationId xmlns:p14="http://schemas.microsoft.com/office/powerpoint/2010/main" val="3652891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7C5EDFC9-2448-4CE3-AB68-4652A2F4A7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PivotTable Creation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B115ADB-5102-4EE6-B5BC-7BDACBF853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E970C7A6-19BC-4C9F-BC8F-09BCA369E96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7248" y="1628512"/>
            <a:ext cx="6277504" cy="4305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47294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2B1A1E8-BDC7-4727-91AA-68A87542C8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t>8</a:t>
            </a:fld>
            <a:endParaRPr lang="en-US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651AC53-63CB-46B9-A334-C474D5338C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Relationship Detection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7A54567-0BE1-4698-AF41-D80BD697209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Excel automatically discovers relationships between the tables used for your workbook's data. </a:t>
            </a:r>
          </a:p>
          <a:p>
            <a:r>
              <a:rPr lang="en-US" dirty="0"/>
              <a:t>Detection happens when you add a new field to a workbook that contains a PivotTable.</a:t>
            </a:r>
          </a:p>
          <a:p>
            <a:r>
              <a:rPr lang="en-US" dirty="0"/>
              <a:t>See notification at the top of the PivotTable.</a:t>
            </a:r>
          </a:p>
          <a:p>
            <a:pPr lvl="1"/>
            <a:r>
              <a:rPr lang="en-US" dirty="0"/>
              <a:t>You have the option to ignore the notification to bypass relationship creation.</a:t>
            </a:r>
          </a:p>
          <a:p>
            <a:pPr lvl="1"/>
            <a:r>
              <a:rPr lang="en-US" dirty="0"/>
              <a:t>Or select </a:t>
            </a:r>
            <a:r>
              <a:rPr lang="en-US" b="1" dirty="0"/>
              <a:t>Create</a:t>
            </a:r>
            <a:r>
              <a:rPr lang="en-US" dirty="0"/>
              <a:t>.</a:t>
            </a:r>
          </a:p>
          <a:p>
            <a:r>
              <a:rPr lang="en-US" dirty="0"/>
              <a:t>If you create, Excel analyzes potential relationships then presents a list of potential relationships to create. </a:t>
            </a:r>
          </a:p>
          <a:p>
            <a:pPr lvl="1"/>
            <a:r>
              <a:rPr lang="en-US" dirty="0"/>
              <a:t>Will choose the best candidate.</a:t>
            </a:r>
          </a:p>
          <a:p>
            <a:pPr lvl="1"/>
            <a:r>
              <a:rPr lang="en-US" dirty="0"/>
              <a:t>You can cancel before relationship is created.</a:t>
            </a:r>
          </a:p>
        </p:txBody>
      </p:sp>
    </p:spTree>
    <p:extLst>
      <p:ext uri="{BB962C8B-B14F-4D97-AF65-F5344CB8AC3E}">
        <p14:creationId xmlns:p14="http://schemas.microsoft.com/office/powerpoint/2010/main" val="30853576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2103BD-83C6-41C6-94C6-E6DD40F938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160BDD-7155-D744-B749-9730458604A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E0815E7C-D026-4872-BB29-EF3C88B541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Automatic Time Grouping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CB28B45-0F11-4156-8320-F79A0459C7B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Excel automatically detects and groups time-related fields in PivotTables such as:</a:t>
            </a:r>
          </a:p>
          <a:p>
            <a:pPr lvl="1"/>
            <a:r>
              <a:rPr lang="en-US" dirty="0"/>
              <a:t>Year</a:t>
            </a:r>
          </a:p>
          <a:p>
            <a:pPr lvl="1"/>
            <a:r>
              <a:rPr lang="en-US" dirty="0"/>
              <a:t>Quarter</a:t>
            </a:r>
          </a:p>
          <a:p>
            <a:pPr lvl="1"/>
            <a:r>
              <a:rPr lang="en-US" dirty="0"/>
              <a:t>Month</a:t>
            </a:r>
          </a:p>
          <a:p>
            <a:r>
              <a:rPr lang="en-US" dirty="0"/>
              <a:t>Once grouped, you can drag the group to the PivotTable.</a:t>
            </a:r>
          </a:p>
          <a:p>
            <a:r>
              <a:rPr lang="en-US" dirty="0"/>
              <a:t>Use time groups to analyze your data by drilling down through different levels of time. </a:t>
            </a:r>
          </a:p>
        </p:txBody>
      </p:sp>
    </p:spTree>
    <p:extLst>
      <p:ext uri="{BB962C8B-B14F-4D97-AF65-F5344CB8AC3E}">
        <p14:creationId xmlns:p14="http://schemas.microsoft.com/office/powerpoint/2010/main" val="3622128999"/>
      </p:ext>
    </p:extLst>
  </p:cSld>
  <p:clrMapOvr>
    <a:masterClrMapping/>
  </p:clrMapOvr>
</p:sld>
</file>

<file path=ppt/theme/theme1.xml><?xml version="1.0" encoding="utf-8"?>
<a:theme xmlns:a="http://schemas.openxmlformats.org/drawingml/2006/main" name="LO Choice">
  <a:themeElements>
    <a:clrScheme name="LO">
      <a:dk1>
        <a:sysClr val="windowText" lastClr="000000"/>
      </a:dk1>
      <a:lt1>
        <a:sysClr val="window" lastClr="FFFFFF"/>
      </a:lt1>
      <a:dk2>
        <a:srgbClr val="000000"/>
      </a:dk2>
      <a:lt2>
        <a:srgbClr val="FFFFFF"/>
      </a:lt2>
      <a:accent1>
        <a:srgbClr val="009DDC"/>
      </a:accent1>
      <a:accent2>
        <a:srgbClr val="1D76BB"/>
      </a:accent2>
      <a:accent3>
        <a:srgbClr val="B2D237"/>
      </a:accent3>
      <a:accent4>
        <a:srgbClr val="1D3764"/>
      </a:accent4>
      <a:accent5>
        <a:srgbClr val="972883"/>
      </a:accent5>
      <a:accent6>
        <a:srgbClr val="5F1F5A"/>
      </a:accent6>
      <a:hlink>
        <a:srgbClr val="009DDC"/>
      </a:hlink>
      <a:folHlink>
        <a:srgbClr val="009DDC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28575" cap="flat" cmpd="sng" algn="ctr">
          <a:solidFill>
            <a:srgbClr val="E62428"/>
          </a:solidFill>
          <a:prstDash val="solid"/>
        </a:ln>
        <a:effectLst/>
      </a:spPr>
      <a:bodyPr rtlCol="0" anchor="ctr"/>
      <a:lstStyle>
        <a:defPPr algn="ctr" defTabSz="914400">
          <a:defRPr sz="1100" b="1" kern="0" dirty="0" err="1">
            <a:solidFill>
              <a:srgbClr val="FF0000"/>
            </a:solidFill>
            <a:latin typeface="Arial"/>
          </a:defRPr>
        </a:defPPr>
      </a:lstStyle>
    </a:spDef>
    <a:lnDef>
      <a:spPr>
        <a:ln w="19050">
          <a:solidFill>
            <a:schemeClr val="tx1"/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LO_OV_Template_5_0-WIDE-FIXED BULLETS.pptx" id="{121B077B-EC7F-4D52-AC4E-8DC6E6BBF38B}" vid="{3576FE7A-8CC7-45F6-BE79-02607CD7D3A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LO_OV_Template_5_1-WIDE</Template>
  <TotalTime>282</TotalTime>
  <Words>839</Words>
  <Application>Microsoft Office PowerPoint</Application>
  <PresentationFormat>Widescreen</PresentationFormat>
  <Paragraphs>123</Paragraphs>
  <Slides>26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LO Choice</vt:lpstr>
      <vt:lpstr>Analyzing Data with PivotTables</vt:lpstr>
      <vt:lpstr>Create a PivotTable</vt:lpstr>
      <vt:lpstr>Pivoting</vt:lpstr>
      <vt:lpstr>PivotTables</vt:lpstr>
      <vt:lpstr>Transactional Data</vt:lpstr>
      <vt:lpstr>Existing vs. New Tables</vt:lpstr>
      <vt:lpstr>PivotTable Creation</vt:lpstr>
      <vt:lpstr>Automatic Relationship Detection</vt:lpstr>
      <vt:lpstr>Automatic Time Grouping</vt:lpstr>
      <vt:lpstr>The PivotTable Fields Task Pane</vt:lpstr>
      <vt:lpstr>PivotTable Layout Options</vt:lpstr>
      <vt:lpstr>PowerPoint Presentation</vt:lpstr>
      <vt:lpstr>Analyze PivotTable Data</vt:lpstr>
      <vt:lpstr>Start with Questions, End with Structure</vt:lpstr>
      <vt:lpstr>Question 1</vt:lpstr>
      <vt:lpstr>Question 2</vt:lpstr>
      <vt:lpstr>The PivotTable Analyze Contextual Tab</vt:lpstr>
      <vt:lpstr>The Design Contextual Tab for PivotTables</vt:lpstr>
      <vt:lpstr>The Value Field Settings Dialog Box</vt:lpstr>
      <vt:lpstr>Summarize and Show Combinations—SUM</vt:lpstr>
      <vt:lpstr>Summarize and Show Combinations—% of Grand Total</vt:lpstr>
      <vt:lpstr>Summarize and Show Combinations—Difference From</vt:lpstr>
      <vt:lpstr>Filter PivotTable Data</vt:lpstr>
      <vt:lpstr>Guidelines for Analyzing PivotTable Data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Jason Nufryk</dc:creator>
  <cp:lastModifiedBy>Michelle Farney</cp:lastModifiedBy>
  <cp:revision>23</cp:revision>
  <dcterms:created xsi:type="dcterms:W3CDTF">2022-03-07T18:18:27Z</dcterms:created>
  <dcterms:modified xsi:type="dcterms:W3CDTF">2022-04-28T14:49:49Z</dcterms:modified>
</cp:coreProperties>
</file>